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Default Extension="jpg" ContentType="image/jp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
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1150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46738" y="969025"/>
            <a:ext cx="13797895" cy="24931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16000" y="5046356"/>
            <a:ext cx="9495790" cy="3692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5386298" y="9209664"/>
            <a:ext cx="1598294" cy="3740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1301814" y="9209664"/>
            <a:ext cx="1542414" cy="3740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7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-223" y="0"/>
            <a:ext cx="18288635" cy="10287000"/>
            <a:chOff x="-223" y="0"/>
            <a:chExt cx="18288635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223" y="0"/>
              <a:ext cx="11002589" cy="10286999"/>
            </a:xfrm>
            <a:prstGeom prst="rect">
              <a:avLst/>
            </a:prstGeom>
          </p:spPr>
        </p:pic>
      </p:grpSp>
      <p:sp>
        <p:nvSpPr>
          <p:cNvPr id="5" name="object 5" descr=""/>
          <p:cNvSpPr txBox="1"/>
          <p:nvPr/>
        </p:nvSpPr>
        <p:spPr>
          <a:xfrm>
            <a:off x="1016000" y="3789057"/>
            <a:ext cx="7666355" cy="162433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0500" spc="-360">
                <a:solidFill>
                  <a:srgbClr val="FFFFFF"/>
                </a:solidFill>
                <a:latin typeface="Arial Black"/>
                <a:cs typeface="Arial Black"/>
              </a:rPr>
              <a:t>Our</a:t>
            </a:r>
            <a:r>
              <a:rPr dirty="0" sz="10500" spc="-100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10500" spc="-380">
                <a:solidFill>
                  <a:srgbClr val="FFFFFF"/>
                </a:solidFill>
                <a:latin typeface="Arial Black"/>
                <a:cs typeface="Arial Black"/>
              </a:rPr>
              <a:t>Shared</a:t>
            </a:r>
            <a:endParaRPr sz="10500">
              <a:latin typeface="Arial Black"/>
              <a:cs typeface="Arial Black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2885213"/>
            <a:ext cx="6686550" cy="93916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pc="85">
                <a:latin typeface="Lucida Sans Unicode"/>
                <a:cs typeface="Lucida Sans Unicode"/>
              </a:rPr>
              <a:t>Protecting</a:t>
            </a:r>
            <a:r>
              <a:rPr dirty="0" spc="-300">
                <a:latin typeface="Lucida Sans Unicode"/>
                <a:cs typeface="Lucida Sans Unicode"/>
              </a:rPr>
              <a:t> </a:t>
            </a:r>
            <a:r>
              <a:rPr dirty="0" spc="80">
                <a:latin typeface="Lucida Sans Unicode"/>
                <a:cs typeface="Lucida Sans Unicode"/>
              </a:rPr>
              <a:t>Nature</a:t>
            </a:r>
          </a:p>
        </p:txBody>
      </p:sp>
      <p:sp>
        <p:nvSpPr>
          <p:cNvPr id="7" name="object 7" descr=""/>
          <p:cNvSpPr txBox="1"/>
          <p:nvPr/>
        </p:nvSpPr>
        <p:spPr>
          <a:xfrm>
            <a:off x="1016000" y="5046356"/>
            <a:ext cx="9495790" cy="369252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0500" spc="-505">
                <a:solidFill>
                  <a:srgbClr val="FFFFFF"/>
                </a:solidFill>
                <a:latin typeface="Arial Black"/>
                <a:cs typeface="Arial Black"/>
              </a:rPr>
              <a:t>Responsibility</a:t>
            </a:r>
            <a:endParaRPr sz="105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13460"/>
              </a:spcBef>
            </a:pPr>
            <a:r>
              <a:rPr dirty="0" sz="2350" spc="100">
                <a:solidFill>
                  <a:srgbClr val="FFFFFF"/>
                </a:solidFill>
                <a:latin typeface="Lucida Sans Unicode"/>
                <a:cs typeface="Lucida Sans Unicode"/>
              </a:rPr>
              <a:t>Team</a:t>
            </a:r>
            <a:r>
              <a:rPr dirty="0" sz="235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350" spc="65">
                <a:solidFill>
                  <a:srgbClr val="FFFFFF"/>
                </a:solidFill>
                <a:latin typeface="Lucida Sans Unicode"/>
                <a:cs typeface="Lucida Sans Unicode"/>
              </a:rPr>
              <a:t>Oscar</a:t>
            </a:r>
            <a:endParaRPr sz="2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83889" y="1468237"/>
            <a:ext cx="6051067" cy="645289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13152" rIns="0" bIns="0" rtlCol="0" vert="horz">
            <a:spAutoFit/>
          </a:bodyPr>
          <a:lstStyle/>
          <a:p>
            <a:pPr marL="6591934">
              <a:lnSpc>
                <a:spcPct val="100000"/>
              </a:lnSpc>
              <a:spcBef>
                <a:spcPts val="95"/>
              </a:spcBef>
            </a:pPr>
            <a:r>
              <a:rPr dirty="0" spc="-160"/>
              <a:t>Introduction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9160023" y="4215236"/>
            <a:ext cx="6562090" cy="3111500"/>
          </a:xfrm>
          <a:prstGeom prst="rect">
            <a:avLst/>
          </a:prstGeom>
        </p:spPr>
        <p:txBody>
          <a:bodyPr wrap="square" lIns="0" tIns="64769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509"/>
              </a:spcBef>
            </a:pP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G20</a:t>
            </a:r>
            <a:r>
              <a:rPr dirty="0" sz="1900" spc="-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60">
                <a:solidFill>
                  <a:srgbClr val="FFFFFF"/>
                </a:solidFill>
                <a:latin typeface="Lucida Sans Unicode"/>
                <a:cs typeface="Lucida Sans Unicode"/>
              </a:rPr>
              <a:t>Global</a:t>
            </a:r>
            <a:r>
              <a:rPr dirty="0" sz="19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55">
                <a:solidFill>
                  <a:srgbClr val="FFFFFF"/>
                </a:solidFill>
                <a:latin typeface="Lucida Sans Unicode"/>
                <a:cs typeface="Lucida Sans Unicode"/>
              </a:rPr>
              <a:t>Land</a:t>
            </a:r>
            <a:r>
              <a:rPr dirty="0" sz="1900" spc="-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-10">
                <a:solidFill>
                  <a:srgbClr val="FFFFFF"/>
                </a:solidFill>
                <a:latin typeface="Lucida Sans Unicode"/>
                <a:cs typeface="Lucida Sans Unicode"/>
              </a:rPr>
              <a:t>Initiative</a:t>
            </a:r>
            <a:endParaRPr sz="1900">
              <a:latin typeface="Lucida Sans Unicode"/>
              <a:cs typeface="Lucida Sans Unicode"/>
            </a:endParaRPr>
          </a:p>
          <a:p>
            <a:pPr algn="ctr" marL="191770" marR="184150">
              <a:lnSpc>
                <a:spcPct val="118400"/>
              </a:lnSpc>
            </a:pPr>
            <a:r>
              <a:rPr dirty="0" sz="1900" spc="80">
                <a:solidFill>
                  <a:srgbClr val="FFFFFF"/>
                </a:solidFill>
                <a:latin typeface="Lucida Sans Unicode"/>
                <a:cs typeface="Lucida Sans Unicode"/>
              </a:rPr>
              <a:t>Launched</a:t>
            </a:r>
            <a:r>
              <a:rPr dirty="0" sz="19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00">
                <a:solidFill>
                  <a:srgbClr val="FFFFFF"/>
                </a:solidFill>
                <a:latin typeface="Lucida Sans Unicode"/>
                <a:cs typeface="Lucida Sans Unicode"/>
              </a:rPr>
              <a:t>by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5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UNCCD,</a:t>
            </a:r>
            <a:r>
              <a:rPr dirty="0" sz="19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this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initiative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00">
                <a:solidFill>
                  <a:srgbClr val="FFFFFF"/>
                </a:solidFill>
                <a:latin typeface="Lucida Sans Unicode"/>
                <a:cs typeface="Lucida Sans Unicode"/>
              </a:rPr>
              <a:t>aims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30">
                <a:solidFill>
                  <a:srgbClr val="FFFFFF"/>
                </a:solidFill>
                <a:latin typeface="Lucida Sans Unicode"/>
                <a:cs typeface="Lucida Sans Unicode"/>
              </a:rPr>
              <a:t>halt </a:t>
            </a:r>
            <a:r>
              <a:rPr dirty="0" sz="1900" spc="135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19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restore</a:t>
            </a:r>
            <a:r>
              <a:rPr dirty="0" sz="19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65">
                <a:solidFill>
                  <a:srgbClr val="FFFFFF"/>
                </a:solidFill>
                <a:latin typeface="Lucida Sans Unicode"/>
                <a:cs typeface="Lucida Sans Unicode"/>
              </a:rPr>
              <a:t>50%</a:t>
            </a:r>
            <a:r>
              <a:rPr dirty="0" sz="19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of</a:t>
            </a:r>
            <a:r>
              <a:rPr dirty="0" sz="19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80">
                <a:solidFill>
                  <a:srgbClr val="FFFFFF"/>
                </a:solidFill>
                <a:latin typeface="Lucida Sans Unicode"/>
                <a:cs typeface="Lucida Sans Unicode"/>
              </a:rPr>
              <a:t>land</a:t>
            </a:r>
            <a:r>
              <a:rPr dirty="0" sz="19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80">
                <a:solidFill>
                  <a:srgbClr val="FFFFFF"/>
                </a:solidFill>
                <a:latin typeface="Lucida Sans Unicode"/>
                <a:cs typeface="Lucida Sans Unicode"/>
              </a:rPr>
              <a:t>degradation</a:t>
            </a:r>
            <a:r>
              <a:rPr dirty="0" sz="19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00">
                <a:solidFill>
                  <a:srgbClr val="FFFFFF"/>
                </a:solidFill>
                <a:latin typeface="Lucida Sans Unicode"/>
                <a:cs typeface="Lucida Sans Unicode"/>
              </a:rPr>
              <a:t>by</a:t>
            </a:r>
            <a:r>
              <a:rPr dirty="0" sz="19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-10">
                <a:solidFill>
                  <a:srgbClr val="FFFFFF"/>
                </a:solidFill>
                <a:latin typeface="Lucida Sans Unicode"/>
                <a:cs typeface="Lucida Sans Unicode"/>
              </a:rPr>
              <a:t>2040.</a:t>
            </a:r>
            <a:endParaRPr sz="1900">
              <a:latin typeface="Lucida Sans Unicode"/>
              <a:cs typeface="Lucida Sans Unicode"/>
            </a:endParaRPr>
          </a:p>
          <a:p>
            <a:pPr algn="ctr" marL="12700" marR="5080">
              <a:lnSpc>
                <a:spcPct val="118400"/>
              </a:lnSpc>
            </a:pPr>
            <a:r>
              <a:rPr dirty="0" sz="1900" spc="-35">
                <a:solidFill>
                  <a:srgbClr val="FFFFFF"/>
                </a:solidFill>
                <a:latin typeface="Lucida Sans Unicode"/>
                <a:cs typeface="Lucida Sans Unicode"/>
              </a:rPr>
              <a:t>It</a:t>
            </a:r>
            <a:r>
              <a:rPr dirty="0" sz="19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65">
                <a:solidFill>
                  <a:srgbClr val="FFFFFF"/>
                </a:solidFill>
                <a:latin typeface="Lucida Sans Unicode"/>
                <a:cs typeface="Lucida Sans Unicode"/>
              </a:rPr>
              <a:t>promotes</a:t>
            </a:r>
            <a:r>
              <a:rPr dirty="0" sz="19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65">
                <a:solidFill>
                  <a:srgbClr val="FFFFFF"/>
                </a:solidFill>
                <a:latin typeface="Lucida Sans Unicode"/>
                <a:cs typeface="Lucida Sans Unicode"/>
              </a:rPr>
              <a:t>sustainable</a:t>
            </a:r>
            <a:r>
              <a:rPr dirty="0" sz="19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80">
                <a:solidFill>
                  <a:srgbClr val="FFFFFF"/>
                </a:solidFill>
                <a:latin typeface="Lucida Sans Unicode"/>
                <a:cs typeface="Lucida Sans Unicode"/>
              </a:rPr>
              <a:t>land</a:t>
            </a:r>
            <a:r>
              <a:rPr dirty="0" sz="19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00">
                <a:solidFill>
                  <a:srgbClr val="FFFFFF"/>
                </a:solidFill>
                <a:latin typeface="Lucida Sans Unicode"/>
                <a:cs typeface="Lucida Sans Unicode"/>
              </a:rPr>
              <a:t>management,</a:t>
            </a:r>
            <a:r>
              <a:rPr dirty="0" sz="19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60">
                <a:solidFill>
                  <a:srgbClr val="FFFFFF"/>
                </a:solidFill>
                <a:latin typeface="Lucida Sans Unicode"/>
                <a:cs typeface="Lucida Sans Unicode"/>
              </a:rPr>
              <a:t>land </a:t>
            </a:r>
            <a:r>
              <a:rPr dirty="0" sz="1900" spc="10">
                <a:solidFill>
                  <a:srgbClr val="FFFFFF"/>
                </a:solidFill>
                <a:latin typeface="Lucida Sans Unicode"/>
                <a:cs typeface="Lucida Sans Unicode"/>
              </a:rPr>
              <a:t>restoration,</a:t>
            </a:r>
            <a:r>
              <a:rPr dirty="0" sz="1900" spc="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35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1900" spc="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0">
                <a:solidFill>
                  <a:srgbClr val="FFFFFF"/>
                </a:solidFill>
                <a:latin typeface="Lucida Sans Unicode"/>
                <a:cs typeface="Lucida Sans Unicode"/>
              </a:rPr>
              <a:t>desertification</a:t>
            </a:r>
            <a:r>
              <a:rPr dirty="0" sz="1900" spc="8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0">
                <a:solidFill>
                  <a:srgbClr val="FFFFFF"/>
                </a:solidFill>
                <a:latin typeface="Lucida Sans Unicode"/>
                <a:cs typeface="Lucida Sans Unicode"/>
              </a:rPr>
              <a:t>mitigation</a:t>
            </a:r>
            <a:r>
              <a:rPr dirty="0" sz="1900" spc="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-10">
                <a:solidFill>
                  <a:srgbClr val="FFFFFF"/>
                </a:solidFill>
                <a:latin typeface="Lucida Sans Unicode"/>
                <a:cs typeface="Lucida Sans Unicode"/>
              </a:rPr>
              <a:t>through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policies,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funding,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35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50">
                <a:solidFill>
                  <a:srgbClr val="FFFFFF"/>
                </a:solidFill>
                <a:latin typeface="Lucida Sans Unicode"/>
                <a:cs typeface="Lucida Sans Unicode"/>
              </a:rPr>
              <a:t>research.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-35">
                <a:solidFill>
                  <a:srgbClr val="FFFFFF"/>
                </a:solidFill>
                <a:latin typeface="Lucida Sans Unicode"/>
                <a:cs typeface="Lucida Sans Unicode"/>
              </a:rPr>
              <a:t>It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fosters</a:t>
            </a:r>
            <a:r>
              <a:rPr dirty="0" sz="19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-10">
                <a:solidFill>
                  <a:srgbClr val="FFFFFF"/>
                </a:solidFill>
                <a:latin typeface="Lucida Sans Unicode"/>
                <a:cs typeface="Lucida Sans Unicode"/>
              </a:rPr>
              <a:t>public- </a:t>
            </a:r>
            <a:r>
              <a:rPr dirty="0" sz="1900" spc="55">
                <a:solidFill>
                  <a:srgbClr val="FFFFFF"/>
                </a:solidFill>
                <a:latin typeface="Lucida Sans Unicode"/>
                <a:cs typeface="Lucida Sans Unicode"/>
              </a:rPr>
              <a:t>private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0">
                <a:solidFill>
                  <a:srgbClr val="FFFFFF"/>
                </a:solidFill>
                <a:latin typeface="Lucida Sans Unicode"/>
                <a:cs typeface="Lucida Sans Unicode"/>
              </a:rPr>
              <a:t>partnerships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35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19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14">
                <a:solidFill>
                  <a:srgbClr val="FFFFFF"/>
                </a:solidFill>
                <a:latin typeface="Lucida Sans Unicode"/>
                <a:cs typeface="Lucida Sans Unicode"/>
              </a:rPr>
              <a:t>engages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65">
                <a:solidFill>
                  <a:srgbClr val="FFFFFF"/>
                </a:solidFill>
                <a:latin typeface="Lucida Sans Unicode"/>
                <a:cs typeface="Lucida Sans Unicode"/>
              </a:rPr>
              <a:t>local</a:t>
            </a:r>
            <a:r>
              <a:rPr dirty="0" sz="19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55">
                <a:solidFill>
                  <a:srgbClr val="FFFFFF"/>
                </a:solidFill>
                <a:latin typeface="Lucida Sans Unicode"/>
                <a:cs typeface="Lucida Sans Unicode"/>
              </a:rPr>
              <a:t>communities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19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55">
                <a:solidFill>
                  <a:srgbClr val="FFFFFF"/>
                </a:solidFill>
                <a:latin typeface="Lucida Sans Unicode"/>
                <a:cs typeface="Lucida Sans Unicode"/>
              </a:rPr>
              <a:t>ensure</a:t>
            </a:r>
            <a:r>
              <a:rPr dirty="0" sz="19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>
                <a:solidFill>
                  <a:srgbClr val="FFFFFF"/>
                </a:solidFill>
                <a:latin typeface="Lucida Sans Unicode"/>
                <a:cs typeface="Lucida Sans Unicode"/>
              </a:rPr>
              <a:t>inclusive</a:t>
            </a:r>
            <a:r>
              <a:rPr dirty="0" sz="19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135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19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65">
                <a:solidFill>
                  <a:srgbClr val="FFFFFF"/>
                </a:solidFill>
                <a:latin typeface="Lucida Sans Unicode"/>
                <a:cs typeface="Lucida Sans Unicode"/>
              </a:rPr>
              <a:t>sustainable</a:t>
            </a:r>
            <a:r>
              <a:rPr dirty="0" sz="19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900" spc="50">
                <a:solidFill>
                  <a:srgbClr val="FFFFFF"/>
                </a:solidFill>
                <a:latin typeface="Lucida Sans Unicode"/>
                <a:cs typeface="Lucida Sans Unicode"/>
              </a:rPr>
              <a:t>land-</a:t>
            </a:r>
            <a:r>
              <a:rPr dirty="0" sz="1900" spc="45">
                <a:solidFill>
                  <a:srgbClr val="FFFFFF"/>
                </a:solidFill>
                <a:latin typeface="Lucida Sans Unicode"/>
                <a:cs typeface="Lucida Sans Unicode"/>
              </a:rPr>
              <a:t>use </a:t>
            </a:r>
            <a:r>
              <a:rPr dirty="0" sz="1900" spc="40">
                <a:solidFill>
                  <a:srgbClr val="FFFFFF"/>
                </a:solidFill>
                <a:latin typeface="Lucida Sans Unicode"/>
                <a:cs typeface="Lucida Sans Unicode"/>
              </a:rPr>
              <a:t>practices.</a:t>
            </a:r>
            <a:endParaRPr sz="1900">
              <a:latin typeface="Lucida Sans Unicode"/>
              <a:cs typeface="Lucida Sans Unicode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028700" y="8927750"/>
            <a:ext cx="16230600" cy="0"/>
          </a:xfrm>
          <a:custGeom>
            <a:avLst/>
            <a:gdLst/>
            <a:ahLst/>
            <a:cxnLst/>
            <a:rect l="l" t="t" r="r" b="b"/>
            <a:pathLst>
              <a:path w="16230600" h="0">
                <a:moveTo>
                  <a:pt x="0" y="0"/>
                </a:moveTo>
                <a:lnTo>
                  <a:pt x="16230598" y="0"/>
                </a:lnTo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7" name="object 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46738" y="1881785"/>
            <a:ext cx="3921760" cy="93916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pc="-80"/>
              <a:t>Approach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33801" y="4122532"/>
            <a:ext cx="85725" cy="85724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33801" y="5179807"/>
            <a:ext cx="85725" cy="85724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33801" y="6237082"/>
            <a:ext cx="85725" cy="85724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1530601" y="3589119"/>
            <a:ext cx="6524625" cy="3902075"/>
          </a:xfrm>
          <a:prstGeom prst="rect">
            <a:avLst/>
          </a:prstGeom>
        </p:spPr>
        <p:txBody>
          <a:bodyPr wrap="square" lIns="0" tIns="6032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75"/>
              </a:spcBef>
            </a:pP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Our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00">
                <a:solidFill>
                  <a:srgbClr val="FFFFFF"/>
                </a:solidFill>
                <a:latin typeface="Lucida Sans Unicode"/>
                <a:cs typeface="Lucida Sans Unicode"/>
              </a:rPr>
              <a:t>approach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dirty="0" sz="20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05">
                <a:solidFill>
                  <a:srgbClr val="FFFFFF"/>
                </a:solidFill>
                <a:latin typeface="Lucida Sans Unicode"/>
                <a:cs typeface="Lucida Sans Unicode"/>
              </a:rPr>
              <a:t>based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on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three</a:t>
            </a:r>
            <a:r>
              <a:rPr dirty="0" sz="2000" spc="-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key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steps:</a:t>
            </a:r>
            <a:endParaRPr sz="2000">
              <a:latin typeface="Lucida Sans Unicode"/>
              <a:cs typeface="Lucida Sans Unicode"/>
            </a:endParaRPr>
          </a:p>
          <a:p>
            <a:pPr marL="443865" marR="5080">
              <a:lnSpc>
                <a:spcPct val="115599"/>
              </a:lnSpc>
            </a:pPr>
            <a:r>
              <a:rPr dirty="0" sz="2000" spc="85">
                <a:solidFill>
                  <a:srgbClr val="FFFFFF"/>
                </a:solidFill>
                <a:latin typeface="Lucida Sans Unicode"/>
                <a:cs typeface="Lucida Sans Unicode"/>
              </a:rPr>
              <a:t>Data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Acquisition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35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Collecting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30">
                <a:solidFill>
                  <a:srgbClr val="FFFFFF"/>
                </a:solidFill>
                <a:latin typeface="Lucida Sans Unicode"/>
                <a:cs typeface="Lucida Sans Unicode"/>
              </a:rPr>
              <a:t>data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from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G20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organization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Lucida Sans Unicode"/>
                <a:cs typeface="Lucida Sans Unicode"/>
              </a:rPr>
              <a:t>searching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for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65">
                <a:solidFill>
                  <a:srgbClr val="FFFFFF"/>
                </a:solidFill>
                <a:latin typeface="Lucida Sans Unicode"/>
                <a:cs typeface="Lucida Sans Unicode"/>
              </a:rPr>
              <a:t>more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specific </a:t>
            </a:r>
            <a:r>
              <a:rPr dirty="0" sz="2000" spc="75">
                <a:solidFill>
                  <a:srgbClr val="FFFFFF"/>
                </a:solidFill>
                <a:latin typeface="Lucida Sans Unicode"/>
                <a:cs typeface="Lucida Sans Unicode"/>
              </a:rPr>
              <a:t>datasets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online.</a:t>
            </a:r>
            <a:endParaRPr sz="2000">
              <a:latin typeface="Lucida Sans Unicode"/>
              <a:cs typeface="Lucida Sans Unicode"/>
            </a:endParaRPr>
          </a:p>
          <a:p>
            <a:pPr marL="443865" marR="104139">
              <a:lnSpc>
                <a:spcPct val="115599"/>
              </a:lnSpc>
            </a:pPr>
            <a:r>
              <a:rPr dirty="0" sz="2000" spc="85">
                <a:solidFill>
                  <a:srgbClr val="FFFFFF"/>
                </a:solidFill>
                <a:latin typeface="Lucida Sans Unicode"/>
                <a:cs typeface="Lucida Sans Unicode"/>
              </a:rPr>
              <a:t>Data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Analysis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35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Using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Python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specialized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libraries</a:t>
            </a:r>
            <a:r>
              <a:rPr dirty="0" sz="2000" spc="-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process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30">
                <a:solidFill>
                  <a:srgbClr val="FFFFFF"/>
                </a:solidFill>
                <a:latin typeface="Lucida Sans Unicode"/>
                <a:cs typeface="Lucida Sans Unicode"/>
              </a:rPr>
              <a:t>data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90">
                <a:solidFill>
                  <a:srgbClr val="FFFFFF"/>
                </a:solidFill>
                <a:latin typeface="Lucida Sans Unicode"/>
                <a:cs typeface="Lucida Sans Unicode"/>
              </a:rPr>
              <a:t>create</a:t>
            </a:r>
            <a:r>
              <a:rPr dirty="0" sz="2000" spc="-8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interactive </a:t>
            </a:r>
            <a:r>
              <a:rPr dirty="0" sz="2000" spc="35">
                <a:solidFill>
                  <a:srgbClr val="FFFFFF"/>
                </a:solidFill>
                <a:latin typeface="Lucida Sans Unicode"/>
                <a:cs typeface="Lucida Sans Unicode"/>
              </a:rPr>
              <a:t>dashboards.</a:t>
            </a:r>
            <a:endParaRPr sz="2000">
              <a:latin typeface="Lucida Sans Unicode"/>
              <a:cs typeface="Lucida Sans Unicode"/>
            </a:endParaRPr>
          </a:p>
          <a:p>
            <a:pPr marL="443865" marR="460375">
              <a:lnSpc>
                <a:spcPct val="115599"/>
              </a:lnSpc>
            </a:pP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Interpretation</a:t>
            </a:r>
            <a:r>
              <a:rPr dirty="0" sz="2000" spc="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70">
                <a:solidFill>
                  <a:srgbClr val="FFFFFF"/>
                </a:solidFill>
                <a:latin typeface="Lucida Sans Unicode"/>
                <a:cs typeface="Lucida Sans Unicode"/>
              </a:rPr>
              <a:t>&amp;</a:t>
            </a:r>
            <a:r>
              <a:rPr dirty="0" sz="2000" spc="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Prediction</a:t>
            </a:r>
            <a:r>
              <a:rPr dirty="0" sz="2000" spc="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35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dirty="0" sz="2000" spc="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Analyzing </a:t>
            </a:r>
            <a:r>
              <a:rPr dirty="0" sz="2000" spc="70">
                <a:solidFill>
                  <a:srgbClr val="FFFFFF"/>
                </a:solidFill>
                <a:latin typeface="Lucida Sans Unicode"/>
                <a:cs typeface="Lucida Sans Unicode"/>
              </a:rPr>
              <a:t>dashboards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60">
                <a:solidFill>
                  <a:srgbClr val="FFFFFF"/>
                </a:solidFill>
                <a:latin typeface="Lucida Sans Unicode"/>
                <a:cs typeface="Lucida Sans Unicode"/>
              </a:rPr>
              <a:t>assess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precipitation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40">
                <a:solidFill>
                  <a:srgbClr val="FFFFFF"/>
                </a:solidFill>
                <a:latin typeface="Lucida Sans Unicode"/>
                <a:cs typeface="Lucida Sans Unicode"/>
              </a:rPr>
              <a:t>GPP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trends,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enabling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predictions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about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desertification</a:t>
            </a:r>
            <a:r>
              <a:rPr dirty="0" sz="2000" spc="2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patterns.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1028700" y="8927750"/>
            <a:ext cx="16230600" cy="0"/>
          </a:xfrm>
          <a:custGeom>
            <a:avLst/>
            <a:gdLst/>
            <a:ahLst/>
            <a:cxnLst/>
            <a:rect l="l" t="t" r="r" b="b"/>
            <a:pathLst>
              <a:path w="16230600" h="0">
                <a:moveTo>
                  <a:pt x="0" y="0"/>
                </a:moveTo>
                <a:lnTo>
                  <a:pt x="16230598" y="0"/>
                </a:lnTo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8" name="object 8" descr=""/>
          <p:cNvGrpSpPr/>
          <p:nvPr/>
        </p:nvGrpSpPr>
        <p:grpSpPr>
          <a:xfrm>
            <a:off x="10305065" y="0"/>
            <a:ext cx="7983220" cy="7933055"/>
            <a:chOff x="10305065" y="0"/>
            <a:chExt cx="7983220" cy="7933055"/>
          </a:xfrm>
        </p:grpSpPr>
        <p:sp>
          <p:nvSpPr>
            <p:cNvPr id="9" name="object 9" descr=""/>
            <p:cNvSpPr/>
            <p:nvPr/>
          </p:nvSpPr>
          <p:spPr>
            <a:xfrm>
              <a:off x="15225368" y="0"/>
              <a:ext cx="3063240" cy="7341870"/>
            </a:xfrm>
            <a:custGeom>
              <a:avLst/>
              <a:gdLst/>
              <a:ahLst/>
              <a:cxnLst/>
              <a:rect l="l" t="t" r="r" b="b"/>
              <a:pathLst>
                <a:path w="3063240" h="7341870">
                  <a:moveTo>
                    <a:pt x="3062630" y="7341542"/>
                  </a:moveTo>
                  <a:lnTo>
                    <a:pt x="0" y="7341542"/>
                  </a:lnTo>
                  <a:lnTo>
                    <a:pt x="0" y="0"/>
                  </a:lnTo>
                  <a:lnTo>
                    <a:pt x="3062630" y="0"/>
                  </a:lnTo>
                  <a:lnTo>
                    <a:pt x="3062630" y="7341542"/>
                  </a:lnTo>
                  <a:close/>
                </a:path>
              </a:pathLst>
            </a:custGeom>
            <a:solidFill>
              <a:srgbClr val="29340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05065" y="2393881"/>
              <a:ext cx="6051067" cy="5538645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12" name="object 12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66077" rIns="0" bIns="0" rtlCol="0" vert="horz">
            <a:spAutoFit/>
          </a:bodyPr>
          <a:lstStyle/>
          <a:p>
            <a:pPr marL="6069965">
              <a:lnSpc>
                <a:spcPct val="100000"/>
              </a:lnSpc>
              <a:spcBef>
                <a:spcPts val="95"/>
              </a:spcBef>
            </a:pPr>
            <a:r>
              <a:rPr dirty="0" spc="-360"/>
              <a:t>Expected</a:t>
            </a:r>
            <a:r>
              <a:rPr dirty="0" spc="-700"/>
              <a:t> </a:t>
            </a:r>
            <a:r>
              <a:rPr dirty="0" spc="-125"/>
              <a:t>outcomes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9706024" y="3620146"/>
            <a:ext cx="6764655" cy="4483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 indent="-635">
              <a:lnSpc>
                <a:spcPct val="121900"/>
              </a:lnSpc>
              <a:spcBef>
                <a:spcPts val="100"/>
              </a:spcBef>
            </a:pP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Our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0">
                <a:solidFill>
                  <a:srgbClr val="FFFFFF"/>
                </a:solidFill>
                <a:latin typeface="Lucida Sans Unicode"/>
                <a:cs typeface="Lucida Sans Unicode"/>
              </a:rPr>
              <a:t>aim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analyze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predict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trends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related</a:t>
            </a:r>
            <a:r>
              <a:rPr dirty="0" sz="2000" spc="-5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to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key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Lucida Sans Unicode"/>
                <a:cs typeface="Lucida Sans Unicode"/>
              </a:rPr>
              <a:t>environmental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indices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00">
                <a:solidFill>
                  <a:srgbClr val="FFFFFF"/>
                </a:solidFill>
                <a:latin typeface="Lucida Sans Unicode"/>
                <a:cs typeface="Lucida Sans Unicode"/>
              </a:rPr>
              <a:t>we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have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studied.</a:t>
            </a:r>
            <a:r>
              <a:rPr dirty="0" sz="2000" spc="-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40">
                <a:solidFill>
                  <a:srgbClr val="FFFFFF"/>
                </a:solidFill>
                <a:latin typeface="Lucida Sans Unicode"/>
                <a:cs typeface="Lucida Sans Unicode"/>
              </a:rPr>
              <a:t>By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leveraging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these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predictions,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00">
                <a:solidFill>
                  <a:srgbClr val="FFFFFF"/>
                </a:solidFill>
                <a:latin typeface="Lucida Sans Unicode"/>
                <a:cs typeface="Lucida Sans Unicode"/>
              </a:rPr>
              <a:t>we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seek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Lucida Sans Unicode"/>
                <a:cs typeface="Lucida Sans Unicode"/>
              </a:rPr>
              <a:t>anticipate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60">
                <a:solidFill>
                  <a:srgbClr val="FFFFFF"/>
                </a:solidFill>
                <a:latin typeface="Lucida Sans Unicode"/>
                <a:cs typeface="Lucida Sans Unicode"/>
              </a:rPr>
              <a:t>assess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progression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of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deforestation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in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dirty="0" sz="2000" spc="75">
                <a:solidFill>
                  <a:srgbClr val="FFFFFF"/>
                </a:solidFill>
                <a:latin typeface="Lucida Sans Unicode"/>
                <a:cs typeface="Lucida Sans Unicode"/>
              </a:rPr>
              <a:t>Sahel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region.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This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involves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identifying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patterns</a:t>
            </a:r>
            <a:r>
              <a:rPr dirty="0" sz="2000" spc="-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in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precipitation,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5">
                <a:solidFill>
                  <a:srgbClr val="FFFFFF"/>
                </a:solidFill>
                <a:latin typeface="Lucida Sans Unicode"/>
                <a:cs typeface="Lucida Sans Unicode"/>
              </a:rPr>
              <a:t>vegetation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productivity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75">
                <a:solidFill>
                  <a:srgbClr val="FFFFFF"/>
                </a:solidFill>
                <a:latin typeface="Lucida Sans Unicode"/>
                <a:cs typeface="Lucida Sans Unicode"/>
              </a:rPr>
              <a:t>(GPP),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Lucida Sans Unicode"/>
                <a:cs typeface="Lucida Sans Unicode"/>
              </a:rPr>
              <a:t>land </a:t>
            </a:r>
            <a:r>
              <a:rPr dirty="0" sz="2000" spc="65">
                <a:solidFill>
                  <a:srgbClr val="FFFFFF"/>
                </a:solidFill>
                <a:latin typeface="Lucida Sans Unicode"/>
                <a:cs typeface="Lucida Sans Unicode"/>
              </a:rPr>
              <a:t>degradation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better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understand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factors</a:t>
            </a:r>
            <a:r>
              <a:rPr dirty="0" sz="2000" spc="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driving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desertification.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Through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90">
                <a:solidFill>
                  <a:srgbClr val="FFFFFF"/>
                </a:solidFill>
                <a:latin typeface="Lucida Sans Unicode"/>
                <a:cs typeface="Lucida Sans Unicode"/>
              </a:rPr>
              <a:t>data-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driven</a:t>
            </a:r>
            <a:r>
              <a:rPr dirty="0" sz="2000" spc="-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insights,</a:t>
            </a:r>
            <a:r>
              <a:rPr dirty="0" sz="2000" spc="-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our </a:t>
            </a:r>
            <a:r>
              <a:rPr dirty="0" sz="2000" spc="70">
                <a:solidFill>
                  <a:srgbClr val="FFFFFF"/>
                </a:solidFill>
                <a:latin typeface="Lucida Sans Unicode"/>
                <a:cs typeface="Lucida Sans Unicode"/>
              </a:rPr>
              <a:t>goal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support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Lucida Sans Unicode"/>
                <a:cs typeface="Lucida Sans Unicode"/>
              </a:rPr>
              <a:t>sustainable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65">
                <a:solidFill>
                  <a:srgbClr val="FFFFFF"/>
                </a:solidFill>
                <a:latin typeface="Lucida Sans Unicode"/>
                <a:cs typeface="Lucida Sans Unicode"/>
              </a:rPr>
              <a:t>land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0">
                <a:solidFill>
                  <a:srgbClr val="FFFFFF"/>
                </a:solidFill>
                <a:latin typeface="Lucida Sans Unicode"/>
                <a:cs typeface="Lucida Sans Unicode"/>
              </a:rPr>
              <a:t>management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strategies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contribute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efforts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05">
                <a:solidFill>
                  <a:srgbClr val="FFFFFF"/>
                </a:solidFill>
                <a:latin typeface="Lucida Sans Unicode"/>
                <a:cs typeface="Lucida Sans Unicode"/>
              </a:rPr>
              <a:t>aimed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80">
                <a:solidFill>
                  <a:srgbClr val="FFFFFF"/>
                </a:solidFill>
                <a:latin typeface="Lucida Sans Unicode"/>
                <a:cs typeface="Lucida Sans Unicode"/>
              </a:rPr>
              <a:t>at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mitigating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Lucida Sans Unicode"/>
                <a:cs typeface="Lucida Sans Unicode"/>
              </a:rPr>
              <a:t>environmental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65">
                <a:solidFill>
                  <a:srgbClr val="FFFFFF"/>
                </a:solidFill>
                <a:latin typeface="Lucida Sans Unicode"/>
                <a:cs typeface="Lucida Sans Unicode"/>
              </a:rPr>
              <a:t>degradation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in</a:t>
            </a:r>
            <a:r>
              <a:rPr dirty="0" sz="2000" spc="-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this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vulnerable</a:t>
            </a:r>
            <a:r>
              <a:rPr dirty="0" sz="2000" spc="3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region.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4" name="object 4" descr=""/>
          <p:cNvSpPr/>
          <p:nvPr/>
        </p:nvSpPr>
        <p:spPr>
          <a:xfrm>
            <a:off x="1028700" y="8927750"/>
            <a:ext cx="16230600" cy="0"/>
          </a:xfrm>
          <a:custGeom>
            <a:avLst/>
            <a:gdLst/>
            <a:ahLst/>
            <a:cxnLst/>
            <a:rect l="l" t="t" r="r" b="b"/>
            <a:pathLst>
              <a:path w="16230600" h="0">
                <a:moveTo>
                  <a:pt x="0" y="0"/>
                </a:moveTo>
                <a:lnTo>
                  <a:pt x="16230598" y="0"/>
                </a:lnTo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2324339"/>
            <a:ext cx="7057774" cy="4870055"/>
          </a:xfrm>
          <a:prstGeom prst="rect">
            <a:avLst/>
          </a:prstGeom>
        </p:spPr>
      </p:pic>
      <p:sp>
        <p:nvSpPr>
          <p:cNvPr id="6" name="object 6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7" name="object 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44648" y="969025"/>
            <a:ext cx="7294880" cy="1805939"/>
          </a:xfrm>
          <a:prstGeom prst="rect"/>
        </p:spPr>
        <p:txBody>
          <a:bodyPr wrap="square" lIns="0" tIns="70485" rIns="0" bIns="0" rtlCol="0" vert="horz">
            <a:spAutoFit/>
          </a:bodyPr>
          <a:lstStyle/>
          <a:p>
            <a:pPr marL="2127885" marR="5080" indent="-2115820">
              <a:lnSpc>
                <a:spcPts val="6830"/>
              </a:lnSpc>
              <a:spcBef>
                <a:spcPts val="555"/>
              </a:spcBef>
            </a:pPr>
            <a:r>
              <a:rPr dirty="0" spc="-135"/>
              <a:t>Methodology</a:t>
            </a:r>
            <a:r>
              <a:rPr dirty="0" spc="-640"/>
              <a:t> </a:t>
            </a:r>
            <a:r>
              <a:rPr dirty="0" spc="-90"/>
              <a:t>used </a:t>
            </a:r>
            <a:r>
              <a:rPr dirty="0" spc="-135"/>
              <a:t>thus</a:t>
            </a:r>
            <a:r>
              <a:rPr dirty="0" spc="-700"/>
              <a:t> </a:t>
            </a:r>
            <a:r>
              <a:rPr dirty="0" spc="-25"/>
              <a:t>far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665469" y="4110033"/>
            <a:ext cx="85725" cy="85724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665469" y="4852983"/>
            <a:ext cx="85725" cy="85724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665469" y="5967408"/>
            <a:ext cx="85725" cy="85724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8894019" y="3909995"/>
            <a:ext cx="6868795" cy="2997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21900"/>
              </a:lnSpc>
              <a:spcBef>
                <a:spcPts val="100"/>
              </a:spcBef>
            </a:pPr>
            <a:r>
              <a:rPr dirty="0" sz="2000" spc="95">
                <a:solidFill>
                  <a:srgbClr val="FFFFFF"/>
                </a:solidFill>
                <a:latin typeface="Lucida Sans Unicode"/>
                <a:cs typeface="Lucida Sans Unicode"/>
              </a:rPr>
              <a:t>Search</a:t>
            </a:r>
            <a:r>
              <a:rPr dirty="0" sz="2000" spc="-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35">
                <a:solidFill>
                  <a:srgbClr val="FFFFFF"/>
                </a:solidFill>
                <a:latin typeface="Lucida Sans Unicode"/>
                <a:cs typeface="Lucida Sans Unicode"/>
              </a:rPr>
              <a:t>for</a:t>
            </a:r>
            <a:r>
              <a:rPr dirty="0" sz="2000" spc="-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New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45">
                <a:solidFill>
                  <a:srgbClr val="FFFFFF"/>
                </a:solidFill>
                <a:latin typeface="Lucida Sans Unicode"/>
                <a:cs typeface="Lucida Sans Unicode"/>
              </a:rPr>
              <a:t>Specific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85">
                <a:solidFill>
                  <a:srgbClr val="FFFFFF"/>
                </a:solidFill>
                <a:latin typeface="Lucida Sans Unicode"/>
                <a:cs typeface="Lucida Sans Unicode"/>
              </a:rPr>
              <a:t>Data</a:t>
            </a:r>
            <a:r>
              <a:rPr dirty="0" sz="2000" spc="-7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35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35">
                <a:solidFill>
                  <a:srgbClr val="FFFFFF"/>
                </a:solidFill>
                <a:latin typeface="Lucida Sans Unicode"/>
                <a:cs typeface="Lucida Sans Unicode"/>
              </a:rPr>
              <a:t>Gathering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additional,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high-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quality </a:t>
            </a:r>
            <a:r>
              <a:rPr dirty="0" sz="2000" spc="75">
                <a:solidFill>
                  <a:srgbClr val="FFFFFF"/>
                </a:solidFill>
                <a:latin typeface="Lucida Sans Unicode"/>
                <a:cs typeface="Lucida Sans Unicode"/>
              </a:rPr>
              <a:t>datasets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 to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05">
                <a:solidFill>
                  <a:srgbClr val="FFFFFF"/>
                </a:solidFill>
                <a:latin typeface="Lucida Sans Unicode"/>
                <a:cs typeface="Lucida Sans Unicode"/>
              </a:rPr>
              <a:t>enhance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analysis. </a:t>
            </a:r>
            <a:r>
              <a:rPr dirty="0" sz="2000" spc="85">
                <a:solidFill>
                  <a:srgbClr val="FFFFFF"/>
                </a:solidFill>
                <a:latin typeface="Lucida Sans Unicode"/>
                <a:cs typeface="Lucida Sans Unicode"/>
              </a:rPr>
              <a:t>Data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Analysis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Using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Python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35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70">
                <a:solidFill>
                  <a:srgbClr val="FFFFFF"/>
                </a:solidFill>
                <a:latin typeface="Lucida Sans Unicode"/>
                <a:cs typeface="Lucida Sans Unicode"/>
              </a:rPr>
              <a:t>Utilizing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Python</a:t>
            </a:r>
            <a:r>
              <a:rPr dirty="0" sz="2000" spc="-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2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FFFFFF"/>
                </a:solidFill>
                <a:latin typeface="Lucida Sans Unicode"/>
                <a:cs typeface="Lucida Sans Unicode"/>
              </a:rPr>
              <a:t>its libraries,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60">
                <a:solidFill>
                  <a:srgbClr val="FFFFFF"/>
                </a:solidFill>
                <a:latin typeface="Lucida Sans Unicode"/>
                <a:cs typeface="Lucida Sans Unicode"/>
              </a:rPr>
              <a:t>such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20">
                <a:solidFill>
                  <a:srgbClr val="FFFFFF"/>
                </a:solidFill>
                <a:latin typeface="Lucida Sans Unicode"/>
                <a:cs typeface="Lucida Sans Unicode"/>
              </a:rPr>
              <a:t>as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Matplotlib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Streamlit,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000" spc="-6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40">
                <a:solidFill>
                  <a:srgbClr val="FFFFFF"/>
                </a:solidFill>
                <a:latin typeface="Lucida Sans Unicode"/>
                <a:cs typeface="Lucida Sans Unicode"/>
              </a:rPr>
              <a:t>process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-1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visualize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30">
                <a:solidFill>
                  <a:srgbClr val="FFFFFF"/>
                </a:solidFill>
                <a:latin typeface="Lucida Sans Unicode"/>
                <a:cs typeface="Lucida Sans Unicode"/>
              </a:rPr>
              <a:t>data</a:t>
            </a:r>
            <a:r>
              <a:rPr dirty="0" sz="2000" spc="-10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effectively.</a:t>
            </a:r>
            <a:endParaRPr sz="2000">
              <a:latin typeface="Lucida Sans Unicode"/>
              <a:cs typeface="Lucida Sans Unicode"/>
            </a:endParaRPr>
          </a:p>
          <a:p>
            <a:pPr marL="12700" marR="166370">
              <a:lnSpc>
                <a:spcPct val="121900"/>
              </a:lnSpc>
            </a:pP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Interpretation</a:t>
            </a:r>
            <a:r>
              <a:rPr dirty="0" sz="2000" spc="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Prediction</a:t>
            </a:r>
            <a:r>
              <a:rPr dirty="0" sz="2000" spc="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350">
                <a:solidFill>
                  <a:srgbClr val="FFFFFF"/>
                </a:solidFill>
                <a:latin typeface="Lucida Sans Unicode"/>
                <a:cs typeface="Lucida Sans Unicode"/>
              </a:rPr>
              <a:t>–</a:t>
            </a:r>
            <a:r>
              <a:rPr dirty="0" sz="2000" spc="2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Applying</a:t>
            </a:r>
            <a:r>
              <a:rPr dirty="0" sz="2000" spc="3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85">
                <a:solidFill>
                  <a:srgbClr val="FFFFFF"/>
                </a:solidFill>
                <a:latin typeface="Lucida Sans Unicode"/>
                <a:cs typeface="Lucida Sans Unicode"/>
              </a:rPr>
              <a:t>machine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learning </a:t>
            </a:r>
            <a:r>
              <a:rPr dirty="0" sz="2000" spc="55">
                <a:solidFill>
                  <a:srgbClr val="FFFFFF"/>
                </a:solidFill>
                <a:latin typeface="Lucida Sans Unicode"/>
                <a:cs typeface="Lucida Sans Unicode"/>
              </a:rPr>
              <a:t>models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50">
                <a:solidFill>
                  <a:srgbClr val="FFFFFF"/>
                </a:solidFill>
                <a:latin typeface="Lucida Sans Unicode"/>
                <a:cs typeface="Lucida Sans Unicode"/>
              </a:rPr>
              <a:t>analyze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 trends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114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>
                <a:solidFill>
                  <a:srgbClr val="FFFFFF"/>
                </a:solidFill>
                <a:latin typeface="Lucida Sans Unicode"/>
                <a:cs typeface="Lucida Sans Unicode"/>
              </a:rPr>
              <a:t>predict</a:t>
            </a:r>
            <a:r>
              <a:rPr dirty="0" sz="2000" spc="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future </a:t>
            </a:r>
            <a:r>
              <a:rPr dirty="0" sz="2000" spc="45">
                <a:solidFill>
                  <a:srgbClr val="FFFFFF"/>
                </a:solidFill>
                <a:latin typeface="Lucida Sans Unicode"/>
                <a:cs typeface="Lucida Sans Unicode"/>
              </a:rPr>
              <a:t>environmental</a:t>
            </a:r>
            <a:r>
              <a:rPr dirty="0" sz="2000" spc="-10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FFFFFF"/>
                </a:solidFill>
                <a:latin typeface="Lucida Sans Unicode"/>
                <a:cs typeface="Lucida Sans Unicode"/>
              </a:rPr>
              <a:t>patterns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1028700" y="8927750"/>
            <a:ext cx="16230600" cy="0"/>
          </a:xfrm>
          <a:custGeom>
            <a:avLst/>
            <a:gdLst/>
            <a:ahLst/>
            <a:cxnLst/>
            <a:rect l="l" t="t" r="r" b="b"/>
            <a:pathLst>
              <a:path w="16230600" h="0">
                <a:moveTo>
                  <a:pt x="0" y="0"/>
                </a:moveTo>
                <a:lnTo>
                  <a:pt x="16230598" y="0"/>
                </a:lnTo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8700" y="1678778"/>
            <a:ext cx="5559196" cy="6419959"/>
          </a:xfrm>
          <a:prstGeom prst="rect">
            <a:avLst/>
          </a:prstGeom>
        </p:spPr>
      </p:pic>
      <p:sp>
        <p:nvSpPr>
          <p:cNvPr id="9" name="object 9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85"/>
              <a:t>Team</a:t>
            </a:r>
            <a:r>
              <a:rPr dirty="0" spc="-90"/>
              <a:t> </a:t>
            </a:r>
            <a:r>
              <a:rPr dirty="0" spc="60"/>
              <a:t>Oscar</a:t>
            </a:r>
          </a:p>
        </p:txBody>
      </p:sp>
      <p:sp>
        <p:nvSpPr>
          <p:cNvPr id="10" name="object 10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pc="45"/>
              <a:t>StartHack</a:t>
            </a:r>
            <a:r>
              <a:rPr dirty="0" spc="-95"/>
              <a:t> </a:t>
            </a:r>
            <a:r>
              <a:rPr dirty="0" spc="-25"/>
              <a:t>25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Nicholas Penne</dc:creator>
  <cp:keywords>DAGiQZX8TN0,BAGgh74ElSo,0</cp:keywords>
  <dc:title>Green and White Modern Minimalist Nature Presentation</dc:title>
  <dcterms:created xsi:type="dcterms:W3CDTF">2025-03-20T10:35:33Z</dcterms:created>
  <dcterms:modified xsi:type="dcterms:W3CDTF">2025-03-20T10:35:33Z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2025-03-20T00:00:00Z</vt:filetime>
  </property>
  <property fmtid="{D5CDD505-2E9C-101B-9397-08002B2CF9AE}" pid="3" name="Creator">
    <vt:lpwstr>Canva</vt:lpwstr>
  </property>
  <property fmtid="{D5CDD505-2E9C-101B-9397-08002B2CF9AE}" pid="4" name="LastSaved">
    <vt:filetime>2025-03-20T00:00:00Z</vt:filetime>
  </property>
  <property fmtid="{D5CDD505-2E9C-101B-9397-08002B2CF9AE}" pid="5" name="Producer">
    <vt:lpwstr>Canva</vt:lpwstr>
  </property>
</Properties>
</file>